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58545-FDC6-43F2-BF2C-6FA7C5A6BD9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D0C5F-E978-4243-976F-0F94C5BB4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7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C6BC-5DC1-4B9D-BD7D-368FA06767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6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openxmlformats.org/officeDocument/2006/relationships/image" Target="../media/image3.gif"/><Relationship Id="rId2" Type="http://schemas.microsoft.com/office/2007/relationships/media" Target="../media/media1.wav"/><Relationship Id="rId1" Type="http://schemas.openxmlformats.org/officeDocument/2006/relationships/audio" Target="../media/audio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media7.wav"/><Relationship Id="rId7" Type="http://schemas.openxmlformats.org/officeDocument/2006/relationships/image" Target="../media/image10.wmf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9.wmf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hyperlink" Target="http://www.taochu.com/" TargetMode="Externa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5586413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857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906917" y="4020704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CHÀO MỪNG CÁC PHỤ HUYNH VÀ CÁC </a:t>
            </a:r>
            <a:r>
              <a:rPr lang="en-US" altLang="en-US" sz="2800" dirty="0" smtClean="0">
                <a:solidFill>
                  <a:srgbClr val="0000FF"/>
                </a:solidFill>
              </a:rPr>
              <a:t>EM THAM GIA TIẾT HỌC TRỰC TUẾN.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187450" y="1143000"/>
            <a:ext cx="6324600" cy="594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>
              <a:defRPr/>
            </a:pPr>
            <a:r>
              <a:rPr lang="vi-VN" sz="4400" kern="10" dirty="0">
                <a:ln w="9525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 smtClean="0">
                <a:ln w="9525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DOI LẦU</a:t>
            </a:r>
            <a:r>
              <a:rPr lang="en-US" sz="4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4400" kern="10" dirty="0">
              <a:ln w="9525">
                <a:solidFill>
                  <a:srgbClr val="4F81BD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2990850" y="1776413"/>
            <a:ext cx="3005138" cy="2643187"/>
          </a:xfrm>
          <a:prstGeom prst="star32">
            <a:avLst>
              <a:gd name="adj" fmla="val 1824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3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93" name="Em y55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36755"/>
      </p:ext>
    </p:extLst>
  </p:cSld>
  <p:clrMapOvr>
    <a:masterClrMapping/>
  </p:clrMapOvr>
  <p:transition advTm="57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0300" grpId="0"/>
      <p:bldP spid="140301" grpId="0"/>
      <p:bldP spid="140302" grpId="0" animBg="1"/>
      <p:bldP spid="140303" grpId="0" animBg="1"/>
      <p:bldP spid="140303" grpId="1" animBg="1"/>
    </p:bldLst>
  </p:timing>
  <p:extLst mod="1">
    <p:ext uri="{E180D4A7-C9FB-4DFB-919C-405C955672EB}">
      <p14:showEvtLst xmlns:p14="http://schemas.microsoft.com/office/powerpoint/2010/main">
        <p14:playEvt time="0" objId="3093"/>
        <p14:stopEvt time="55214" objId="309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9074" y="501361"/>
            <a:ext cx="6479704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sz="2800" dirty="0" err="1">
                <a:solidFill>
                  <a:srgbClr val="0000CC"/>
                </a:solidFill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  , </a:t>
            </a:r>
            <a:r>
              <a:rPr lang="en-US" sz="2800" dirty="0" err="1" smtClean="0">
                <a:solidFill>
                  <a:srgbClr val="0000CC"/>
                </a:solidFill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rgbClr val="0000CC"/>
                </a:solidFill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cs typeface="Times New Roman" pitchFamily="18" charset="0"/>
              </a:rPr>
              <a:t>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7327" y="1028477"/>
            <a:ext cx="3184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kern="10" dirty="0" smtClean="0"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 LỚP 5</a:t>
            </a:r>
            <a:endParaRPr lang="en-US" sz="2800" kern="10" dirty="0"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702" y="1583598"/>
            <a:ext cx="293967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5B(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1947" y="2204864"/>
            <a:ext cx="6212461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ĐẤU TRANH VÌ HÒA BÌNH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828800" y="3148146"/>
            <a:ext cx="6415608" cy="1619116"/>
          </a:xfrm>
          <a:prstGeom prst="flowChartAlternateProcess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 err="1">
                <a:solidFill>
                  <a:srgbClr val="0C21E4"/>
                </a:solidFill>
              </a:rPr>
              <a:t>Mục</a:t>
            </a:r>
            <a:r>
              <a:rPr lang="en-US" sz="3200" b="1" i="1" dirty="0">
                <a:solidFill>
                  <a:srgbClr val="0C21E4"/>
                </a:solidFill>
              </a:rPr>
              <a:t> </a:t>
            </a:r>
            <a:r>
              <a:rPr lang="en-US" sz="3200" b="1" i="1" dirty="0" err="1">
                <a:solidFill>
                  <a:srgbClr val="0C21E4"/>
                </a:solidFill>
              </a:rPr>
              <a:t>tiêu</a:t>
            </a:r>
            <a:endParaRPr lang="en-US" sz="3200" b="1" i="1" dirty="0">
              <a:solidFill>
                <a:srgbClr val="0C21E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sz="3200" b="1" i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b="1" i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C21E4"/>
              </a:solidFill>
            </a:endParaRPr>
          </a:p>
        </p:txBody>
      </p:sp>
      <p:pic>
        <p:nvPicPr>
          <p:cNvPr id="9" name="Picture 15" descr="Pictureấ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6111">
            <a:off x="164403" y="4555729"/>
            <a:ext cx="1770063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40734"/>
            <a:ext cx="733425" cy="13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04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4767262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90" y="5240734"/>
            <a:ext cx="733425" cy="13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14" y="5240734"/>
            <a:ext cx="733425" cy="13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6"/>
    </mc:Choice>
    <mc:Fallback>
      <p:transition spd="slow" advTm="2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205" y="1700808"/>
            <a:ext cx="7772400" cy="129614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Khởi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cấu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C21E4"/>
                </a:solidFill>
                <a:latin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C21E4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5569" y="3068960"/>
            <a:ext cx="8378919" cy="1981200"/>
          </a:xfrm>
        </p:spPr>
        <p:txBody>
          <a:bodyPr>
            <a:noAutofit/>
          </a:bodyPr>
          <a:lstStyle/>
          <a:p>
            <a:pPr marL="609600" indent="-609600" algn="l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:</a:t>
            </a:r>
          </a:p>
          <a:p>
            <a:pPr marL="609600" indent="-609600" algn="l" eaLnBrk="1" hangingPunct="1">
              <a:lnSpc>
                <a:spcPct val="90000"/>
              </a:lnSpc>
              <a:buFontTx/>
              <a:buAutoNum type="arabicPeriod"/>
            </a:pP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bao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quát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.</a:t>
            </a:r>
          </a:p>
          <a:p>
            <a:pPr marL="609600" indent="-609600" algn="l" eaLnBrk="1" hangingPunct="1">
              <a:lnSpc>
                <a:spcPct val="90000"/>
              </a:lnSpc>
              <a:buFontTx/>
              <a:buAutoNum type="arabicPeriod"/>
            </a:pP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Thân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thay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.</a:t>
            </a:r>
          </a:p>
          <a:p>
            <a:pPr marL="609600" indent="-609600" algn="l" eaLnBrk="1" hangingPunct="1">
              <a:lnSpc>
                <a:spcPct val="90000"/>
              </a:lnSpc>
              <a:buFontTx/>
              <a:buAutoNum type="arabicPeriod"/>
            </a:pP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hặc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nghĩ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66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08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3036567" y="121353"/>
            <a:ext cx="293967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5B(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0175" y="927932"/>
            <a:ext cx="6212461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ĐẤU TRANH VÌ HÒA BÌNH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22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6"/>
    </mc:Choice>
    <mc:Fallback>
      <p:transition spd="slow" advTm="4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871700" y="201636"/>
            <a:ext cx="486054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B. HOẠT ĐỘNG THỰC 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966261"/>
            <a:ext cx="769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1. Nhớ lại số sách báo em có và thống kê theo các loại sau:</a:t>
            </a:r>
            <a:endParaRPr lang="vi-VN" sz="2800" dirty="0">
              <a:solidFill>
                <a:srgbClr val="0C21E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a. Sách học các môn học ở trường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b. Sách truyện thiếu nhi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c. Các loại sách khác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23900" y="3213030"/>
            <a:ext cx="7520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srgbClr val="0C21E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a. Sách học các môn học ở trường có 20 </a:t>
            </a:r>
            <a:r>
              <a:rPr lang="vi-VN" sz="28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endParaRPr lang="vi-VN" sz="2800" dirty="0">
              <a:solidFill>
                <a:srgbClr val="0C21E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900" y="4509120"/>
            <a:ext cx="6974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b. Sách truyện thiếu nhi có 15 </a:t>
            </a:r>
            <a:r>
              <a:rPr lang="vi-VN" sz="28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endParaRPr lang="vi-VN" sz="2800" dirty="0">
              <a:solidFill>
                <a:srgbClr val="0C21E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5301208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c. Các loại sách khác </a:t>
            </a:r>
            <a:r>
              <a:rPr lang="en-US" sz="28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2 quyển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38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7"/>
    </mc:Choice>
    <mc:Fallback>
      <p:transition spd="slow" advTm="6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1871700" y="201636"/>
            <a:ext cx="486054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B. HOẠT ĐỘNG THỰC 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763247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(NH: 2020-2021)</a:t>
            </a:r>
            <a:r>
              <a:rPr lang="en-US" sz="2400" b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515334"/>
              </p:ext>
            </p:extLst>
          </p:nvPr>
        </p:nvGraphicFramePr>
        <p:xfrm>
          <a:off x="899864" y="3440903"/>
          <a:ext cx="7848600" cy="2612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/>
                <a:gridCol w="3048000"/>
                <a:gridCol w="1066800"/>
                <a:gridCol w="990600"/>
                <a:gridCol w="1066800"/>
                <a:gridCol w="990600"/>
              </a:tblGrid>
              <a:tr h="370114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nghỉ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88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1216" y="613147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3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44"/>
    </mc:Choice>
    <mc:Fallback>
      <p:transition spd="slow" advTm="6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1871700" y="201636"/>
            <a:ext cx="486054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B. HOẠT ĐỘNG THỰC 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811016"/>
              </p:ext>
            </p:extLst>
          </p:nvPr>
        </p:nvGraphicFramePr>
        <p:xfrm>
          <a:off x="647700" y="1988840"/>
          <a:ext cx="7848600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/>
                <a:gridCol w="3048000"/>
                <a:gridCol w="1066800"/>
                <a:gridCol w="990600"/>
                <a:gridCol w="1066800"/>
                <a:gridCol w="990600"/>
              </a:tblGrid>
              <a:tr h="370114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nghỉ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88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1560" y="80697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C21E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2852936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TRẦN TRỌNG KH ANG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85293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80112" y="285293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3143" y="285293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40352" y="285293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347857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414908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479715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53732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80112" y="349243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0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2120" y="4149079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9613" y="472975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59613" y="53732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21005" y="347857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32240" y="414908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54011" y="4814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0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6400" y="537321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40352" y="346016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0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0352" y="408089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16332" y="4762159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16332" y="53732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75656" y="3565068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TRƯƠNG KIM KHA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75656" y="4127060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C21E4"/>
                </a:solidFill>
              </a:rPr>
              <a:t>VÕ BẢO TRUNG</a:t>
            </a:r>
            <a:endParaRPr lang="en-US" b="1" dirty="0">
              <a:solidFill>
                <a:srgbClr val="0C21E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75656" y="4762159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NGUYỄN THỊ VÂN AN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539200"/>
      </p:ext>
    </p:extLst>
  </p:cSld>
  <p:clrMapOvr>
    <a:masterClrMapping/>
  </p:clrMapOvr>
  <p:transition spd="slow" advTm="10911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7597">
            <a:off x="3521075" y="7070725"/>
            <a:ext cx="39306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1457">
            <a:off x="680654" y="763848"/>
            <a:ext cx="4137449" cy="616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1593">
            <a:off x="4564773" y="1838064"/>
            <a:ext cx="4396797" cy="389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4953000" y="2286000"/>
            <a:ext cx="39290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>
              <a:tabLst>
                <a:tab pos="1828800" algn="l"/>
              </a:tabLst>
            </a:pP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0C21E4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145516" y="3068960"/>
            <a:ext cx="48990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algn="ctr"/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so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0" y="228600"/>
            <a:ext cx="48768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CỦNG CỐ DẶN DÒ</a:t>
            </a:r>
          </a:p>
        </p:txBody>
      </p:sp>
      <p:pic>
        <p:nvPicPr>
          <p:cNvPr id="10248" name="Picture 10" descr="pinkframe23795gh3647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588"/>
            <a:ext cx="624840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512722" y="450384"/>
            <a:ext cx="373050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457200">
              <a:defRPr/>
            </a:pP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DẶN DÒ</a:t>
            </a: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1095056"/>
            <a:ext cx="7848600" cy="1261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457200">
              <a:defRPr/>
            </a:pPr>
            <a:endParaRPr lang="en-US" sz="40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51" name="Picture 23" descr="ag00432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228600"/>
            <a:ext cx="29718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2" name="Group 25"/>
          <p:cNvGrpSpPr>
            <a:grpSpLocks/>
          </p:cNvGrpSpPr>
          <p:nvPr/>
        </p:nvGrpSpPr>
        <p:grpSpPr bwMode="auto">
          <a:xfrm>
            <a:off x="-76200" y="5872163"/>
            <a:ext cx="9220200" cy="985837"/>
            <a:chOff x="-48" y="3888"/>
            <a:chExt cx="5808" cy="621"/>
          </a:xfrm>
        </p:grpSpPr>
        <p:pic>
          <p:nvPicPr>
            <p:cNvPr id="10254" name="Picture 26" descr="FLOWRB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27" descr="FLOWRB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28" descr="FLOWRB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29" descr="FLOWRB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30" descr="FLOWRB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31" descr="FLOWRB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3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22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44"/>
    </mc:Choice>
    <mc:Fallback>
      <p:transition spd="slow" advTm="3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5" grpId="0"/>
      <p:bldP spid="102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-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1194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Picture1đ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WordArt 6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8153400" cy="2667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tốt 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60037"/>
      </p:ext>
    </p:extLst>
  </p:cSld>
  <p:clrMapOvr>
    <a:masterClrMapping/>
  </p:clrMapOvr>
  <p:transition spd="slow" advTm="6593">
    <p:circl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9|4.1|5.9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4|36.9|9.7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6.7|2.4|2.8|2.5|6.9|2.9|2.5|2.1|2.7|2.6|3.3|2.2|2.3|2.4|3|3.1|1.9|2.5|1.9|12.3|2.6|3.3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6.7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</TotalTime>
  <Words>457</Words>
  <Application>Microsoft Office PowerPoint</Application>
  <PresentationFormat>On-screen Show (4:3)</PresentationFormat>
  <Paragraphs>92</Paragraphs>
  <Slides>8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Slipstream</vt:lpstr>
      <vt:lpstr>PowerPoint Presentation</vt:lpstr>
      <vt:lpstr>PowerPoint Presentation</vt:lpstr>
      <vt:lpstr>Khởi động: - Nêu cấu tạo của bài văn tả cảnh?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fifteeN</cp:lastModifiedBy>
  <cp:revision>6</cp:revision>
  <dcterms:created xsi:type="dcterms:W3CDTF">2006-08-16T00:00:00Z</dcterms:created>
  <dcterms:modified xsi:type="dcterms:W3CDTF">2021-09-26T03:06:25Z</dcterms:modified>
</cp:coreProperties>
</file>